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405"/>
  </p:normalViewPr>
  <p:slideViewPr>
    <p:cSldViewPr snapToGrid="0" snapToObjects="1">
      <p:cViewPr varScale="1">
        <p:scale>
          <a:sx n="104" d="100"/>
          <a:sy n="104" d="100"/>
        </p:scale>
        <p:origin x="232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32597-E55E-8B4C-9945-00F202533D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3DA0DA-A7CD-0D4D-A593-65E049EEC3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755E21-0E51-3B4D-91B3-BF1B780C7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B29E7-56B9-9E4D-8E6B-6DC23D933D70}" type="datetimeFigureOut">
              <a:rPr lang="en-RU" smtClean="0"/>
              <a:t>27.03.2020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D0CBE-E55F-A74F-908E-D82C5BF6B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E261A-7016-CB48-BF30-CB1477EF1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9C333-B7FB-B342-9802-47DD24E1CD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039615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FA7CD-D6FC-3749-AABB-A4BA9B4A1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C9213F-2F1D-764D-B6A0-0830456896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D839F-7E8A-1C4E-A258-6A0B45DBE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B29E7-56B9-9E4D-8E6B-6DC23D933D70}" type="datetimeFigureOut">
              <a:rPr lang="en-RU" smtClean="0"/>
              <a:t>27.03.2020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A31F48-BD6A-B84E-B51E-F4D4E66FF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88985F-951B-1C4C-A3C1-9E7D7E18E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9C333-B7FB-B342-9802-47DD24E1CD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783701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C6BF98-2C39-A249-BA5C-EBE2A959A8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E214CB-2694-2645-8C3E-2CC6AC5F9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CDEF6E-3F7A-5F40-88F1-F03D41018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B29E7-56B9-9E4D-8E6B-6DC23D933D70}" type="datetimeFigureOut">
              <a:rPr lang="en-RU" smtClean="0"/>
              <a:t>27.03.2020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B000F-8CE3-8949-B29D-ED2459391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8295F8-B8F0-B74C-8D6B-98B71AED1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9C333-B7FB-B342-9802-47DD24E1CD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427058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6D8D8-F544-7141-86ED-252A349EF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2942D-A088-C54B-A69D-D01584AA36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6C9712-BFE0-6942-A0CA-0B179041E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B29E7-56B9-9E4D-8E6B-6DC23D933D70}" type="datetimeFigureOut">
              <a:rPr lang="en-RU" smtClean="0"/>
              <a:t>27.03.2020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3D233E-5CC1-E04E-91A1-ECAFFD122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1B80B-DF18-3A45-A769-A1571ADE7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9C333-B7FB-B342-9802-47DD24E1CD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252531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4198B-71B1-2C4E-AD19-638DA5F74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4CE8DE-4EA1-DD40-B569-88216F4E01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002F5-08E0-8045-ABE4-602275215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B29E7-56B9-9E4D-8E6B-6DC23D933D70}" type="datetimeFigureOut">
              <a:rPr lang="en-RU" smtClean="0"/>
              <a:t>27.03.2020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C2BC5E-09D4-4040-87C0-C4A8AC676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BEA9F-9477-BA45-B33B-CFFF3C0BF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9C333-B7FB-B342-9802-47DD24E1CD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079954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C9AE1-ABB4-B64E-8AB8-A1E1A97AE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006B3-08BA-D348-9EC4-2FDEB5EBBA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4C949A-2DF8-CB44-880D-7887AEF2E9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951532-FCFA-764C-95C1-F15C162D9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B29E7-56B9-9E4D-8E6B-6DC23D933D70}" type="datetimeFigureOut">
              <a:rPr lang="en-RU" smtClean="0"/>
              <a:t>27.03.2020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9E51A-C5E7-6A4D-84D1-C0B5D804F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487BFF-6AEE-AF4E-B4E4-450B6C479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9C333-B7FB-B342-9802-47DD24E1CD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200610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9FCC3-9393-BD4C-A5C3-09BBA31D5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E7A5CF-3685-9A41-9265-E9111AF0C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2AAE49-AC3D-904A-8E21-84D4BD53FA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BC9EE7-B4CD-C244-9153-9BC007B3D4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978CB7-1DC3-914C-ACC4-B4E5AA9CBE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45E05F-7223-1947-B24A-4DBF1C9B5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B29E7-56B9-9E4D-8E6B-6DC23D933D70}" type="datetimeFigureOut">
              <a:rPr lang="en-RU" smtClean="0"/>
              <a:t>27.03.2020</a:t>
            </a:fld>
            <a:endParaRPr lang="en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A837D6-E7BD-BD47-BFFE-1BAF9DBD1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40F85A-6CDF-1D4E-86F9-F227C0D8D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9C333-B7FB-B342-9802-47DD24E1CD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595038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F6F1A-CDF4-654D-949C-9BAD5B775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888DE5-98D7-2747-90D0-1E809F54F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B29E7-56B9-9E4D-8E6B-6DC23D933D70}" type="datetimeFigureOut">
              <a:rPr lang="en-RU" smtClean="0"/>
              <a:t>27.03.2020</a:t>
            </a:fld>
            <a:endParaRPr lang="en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76D224-2B4B-6C41-AF93-3F33943B2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37CE56-4DD9-454A-826D-8D30B333B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9C333-B7FB-B342-9802-47DD24E1CD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471737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0C0C21-562F-5A4A-ACF2-6101768D2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B29E7-56B9-9E4D-8E6B-6DC23D933D70}" type="datetimeFigureOut">
              <a:rPr lang="en-RU" smtClean="0"/>
              <a:t>27.03.2020</a:t>
            </a:fld>
            <a:endParaRPr lang="en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613DB7-58C1-0541-86AF-1EFE3A9A9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D60C28-AAE1-9541-A222-76CDA8F9F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9C333-B7FB-B342-9802-47DD24E1CD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153443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B401B-CC50-C341-B678-00FF24F61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83CFE-C05B-294E-8D60-3C1592693E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36FB1B-A042-EF4D-B1E2-5100CC5338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D9F82A-50EC-5547-B877-07DB75B83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B29E7-56B9-9E4D-8E6B-6DC23D933D70}" type="datetimeFigureOut">
              <a:rPr lang="en-RU" smtClean="0"/>
              <a:t>27.03.2020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33405C-7EF9-2846-987C-73D6A64E3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8BFC95-E04B-D747-8391-3D27612C9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9C333-B7FB-B342-9802-47DD24E1CD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974107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71505-1D4B-F34E-86D5-6C9D4B26D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6175C8-C8E9-6E4B-95A7-291EEE7DC9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5AACC-DDC8-5D46-A863-5F4E45539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2D3E92-4435-4843-B69A-889954A6A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B29E7-56B9-9E4D-8E6B-6DC23D933D70}" type="datetimeFigureOut">
              <a:rPr lang="en-RU" smtClean="0"/>
              <a:t>27.03.2020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D87F93-1570-6949-8FEF-4E6B78DF1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C6FD19-76E1-6341-9F26-FF4235DA0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9C333-B7FB-B342-9802-47DD24E1CD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796014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3735D7-7BBA-DE46-A7AC-C031829D8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54FA1-B460-E041-BC07-9FF716E42E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59C3FB-E5EE-7547-8AFD-6E70AAE52E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7B29E7-56B9-9E4D-8E6B-6DC23D933D70}" type="datetimeFigureOut">
              <a:rPr lang="en-RU" smtClean="0"/>
              <a:t>27.03.2020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8F719-DFDC-3C41-8FBA-99935FEAB8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BC6F0-106D-0A48-8128-B033FEACA7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C9C333-B7FB-B342-9802-47DD24E1CDAC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799386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u.coursera.org/lecture/stats-for-data-analysis/dovieritiel-nyie-intiervaly-s-pomoshch-iu-kvantiliei-yboDc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toloka.yandex.ru/" TargetMode="External"/><Relationship Id="rId2" Type="http://schemas.openxmlformats.org/officeDocument/2006/relationships/hyperlink" Target="http://www.mturk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0E473-DC96-994D-8B46-D7960CFDC3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Сбор данных</a:t>
            </a:r>
            <a:endParaRPr lang="en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791077-10DF-0846-931A-73CCCF1158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4214020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88FA5-109F-A34D-9C1B-3D07D8512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Трюки</a:t>
            </a:r>
            <a:endParaRPr lang="en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1BCFF-10C8-F44B-A882-C49F39AF5B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Перенос знаний (</a:t>
            </a:r>
            <a:r>
              <a:rPr lang="en-US" dirty="0"/>
              <a:t>knowledge transfer)</a:t>
            </a:r>
          </a:p>
          <a:p>
            <a:r>
              <a:rPr lang="en-US" dirty="0" err="1"/>
              <a:t>Semisupervision</a:t>
            </a:r>
            <a:r>
              <a:rPr lang="en-US" dirty="0"/>
              <a:t>, </a:t>
            </a:r>
            <a:r>
              <a:rPr lang="en-US" dirty="0" err="1"/>
              <a:t>pseudolabelling</a:t>
            </a:r>
            <a:endParaRPr lang="ru-RU" dirty="0"/>
          </a:p>
          <a:p>
            <a:r>
              <a:rPr lang="ru-RU" dirty="0"/>
              <a:t>Аугментация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4069082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F8A24-96B9-BE49-BB37-EBDFF56C7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доверительный интервал</a:t>
            </a:r>
            <a:endParaRPr lang="en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522D64-0692-4F46-B858-ABF9930A72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RU" dirty="0"/>
                  <a:t> </a:t>
                </a:r>
                <a:r>
                  <a:rPr lang="ru-RU" dirty="0"/>
                  <a:t>— доверительный интервал с уровнем </a:t>
                </a:r>
                <a14:m>
                  <m:oMath xmlns:m="http://schemas.openxmlformats.org/officeDocument/2006/math">
                    <m:r>
                      <a:rPr lang="ru-RU" b="0" i="1" smtClean="0">
                        <a:latin typeface="Cambria Math" panose="02040503050406030204" pitchFamily="18" charset="0"/>
                      </a:rPr>
                      <m:t>1−</m:t>
                    </m:r>
                    <m:r>
                      <a:rPr lang="ru-R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/>
                  <a:t> </a:t>
                </a:r>
                <a:r>
                  <a:rPr lang="ru-RU" dirty="0"/>
                  <a:t>для оценки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ru-RU" dirty="0"/>
                  <a:t>, если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𝑈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=1−</m:t>
                    </m:r>
                  </m:oMath>
                </a14:m>
                <a:r>
                  <a:rPr lang="ru-RU" b="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ru-R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endParaRPr lang="ru-RU" dirty="0"/>
              </a:p>
              <a:p>
                <a:r>
                  <a:rPr lang="ru-RU" dirty="0"/>
                  <a:t>Обычно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ru-RU" dirty="0"/>
                  <a:t> — это </a:t>
                </a:r>
                <a:r>
                  <a:rPr lang="ru-RU" dirty="0" err="1"/>
                  <a:t>матожидание</a:t>
                </a:r>
                <a:r>
                  <a:rPr lang="ru-RU" dirty="0"/>
                  <a:t> </a:t>
                </a:r>
                <a14:m>
                  <m:oMath xmlns:m="http://schemas.openxmlformats.org/officeDocument/2006/math">
                    <m:r>
                      <a:rPr lang="ru-R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ru-RU" dirty="0"/>
                  <a:t>, и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acc>
                    <m:r>
                      <a:rPr lang="ru-R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u-R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ru-R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ru-RU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acc>
                      <m:accPr>
                        <m:chr m:val="̅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RU" dirty="0"/>
                  <a:t> </a:t>
                </a:r>
                <a:r>
                  <a:rPr lang="ru-RU" dirty="0"/>
                  <a:t>—</a:t>
                </a:r>
                <a:r>
                  <a:rPr lang="en-US" dirty="0"/>
                  <a:t> </a:t>
                </a:r>
                <a:r>
                  <a:rPr lang="ru-RU" dirty="0"/>
                  <a:t>выборочное среднее.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</m:acc>
                        <m:r>
                          <a:rPr lang="ru-R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ru-RU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1−</m:t>
                            </m:r>
                            <m:f>
                              <m:f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𝛼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sub>
                        </m:sSub>
                        <m:f>
                          <m:fPr>
                            <m:ctrlPr>
                              <a:rPr lang="ru-RU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ru-RU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rad>
                          </m:den>
                        </m:f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ru-RU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&lt;</m:t>
                        </m:r>
                        <m:acc>
                          <m:accPr>
                            <m:chr m:val="̅"/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</m:acc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ru-RU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1−</m:t>
                            </m:r>
                            <m:f>
                              <m:f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ru-RU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𝛼</m:t>
                                </m:r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sub>
                        </m:sSub>
                        <m:f>
                          <m:fPr>
                            <m:ctrlPr>
                              <a:rPr lang="ru-RU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num>
                          <m:den>
                            <m:rad>
                              <m:radPr>
                                <m:degHide m:val="on"/>
                                <m:ctrlPr>
                                  <a:rPr lang="ru-RU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rad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=1−</m:t>
                    </m:r>
                    <m:r>
                      <a:rPr lang="ru-R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𝑁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ru-R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sub>
                    </m:sSub>
                  </m:oMath>
                </a14:m>
                <a:r>
                  <a:rPr lang="en-US" dirty="0"/>
                  <a:t> — </a:t>
                </a:r>
                <a14:m>
                  <m:oMath xmlns:m="http://schemas.openxmlformats.org/officeDocument/2006/math">
                    <m:r>
                      <a:rPr lang="ru-R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/>
                  <a:t>-</a:t>
                </a:r>
                <a:r>
                  <a:rPr lang="ru-RU" dirty="0"/>
                  <a:t>квантиль</a:t>
                </a:r>
              </a:p>
              <a:p>
                <a:endParaRPr lang="en-RU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522D64-0692-4F46-B858-ABF9930A72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0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52B0E1CA-08B7-C64C-AAEF-315E7DA0675C}"/>
              </a:ext>
            </a:extLst>
          </p:cNvPr>
          <p:cNvSpPr/>
          <p:nvPr/>
        </p:nvSpPr>
        <p:spPr>
          <a:xfrm>
            <a:off x="291830" y="6123543"/>
            <a:ext cx="113132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RU" dirty="0">
                <a:hlinkClick r:id="rId3"/>
              </a:rPr>
              <a:t>https://ru.coursera.org/lecture/stats-for-data-analysis/dovieritiel-nyie-intiervaly-s-pomoshch-iu-kvantiliei-yboDc</a:t>
            </a:r>
            <a:r>
              <a:rPr lang="en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85724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A6225-00B3-0B42-9F7D-BB9188D50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Доверительный интервал для достоверности распознавания</a:t>
            </a:r>
            <a:endParaRPr lang="en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502F8F-1FDB-0C43-AD5A-3CBDB6DA43F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R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𝜉</m:t>
                    </m:r>
                    <m:r>
                      <a:rPr lang="ru-RU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ru-RU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ru-RU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ru-RU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1, если успешное распознавание,</m:t>
                            </m:r>
                          </m:e>
                          <m:e>
                            <m:r>
                              <a:rPr lang="ru-RU" b="0" i="1" smtClean="0">
                                <a:latin typeface="Cambria Math" panose="02040503050406030204" pitchFamily="18" charset="0"/>
                              </a:rPr>
                              <m:t>0 в противном случае</m:t>
                            </m:r>
                          </m:e>
                        </m:eqArr>
                      </m:e>
                    </m:d>
                  </m:oMath>
                </a14:m>
                <a:endParaRPr lang="ru-RU" dirty="0"/>
              </a:p>
              <a:p>
                <a14:m>
                  <m:oMath xmlns:m="http://schemas.openxmlformats.org/officeDocument/2006/math">
                    <m:r>
                      <a:rPr lang="en-R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𝜉</m:t>
                    </m:r>
                    <m:r>
                      <a:rPr lang="en-RU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𝜉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RU" dirty="0"/>
                  <a:t>,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RU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RU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𝜉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ru-RU" dirty="0"/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𝜉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RU" dirty="0"/>
                  <a:t>,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RU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RU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rad>
                  </m:oMath>
                </a14:m>
                <a:endParaRPr lang="en-RU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acc>
                      <m:accPr>
                        <m:chr m:val="̅"/>
                        <m:ctrlPr>
                          <a:rPr lang="en-RU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</a:rPr>
                      <m:t>−3</m:t>
                    </m:r>
                    <m:acc>
                      <m:accPr>
                        <m:chr m:val="̅"/>
                        <m:ctrlPr>
                          <a:rPr lang="en-RU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RU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acc>
                      <m:accPr>
                        <m:chr m:val="̅"/>
                        <m:ctrlPr>
                          <a:rPr lang="en-RU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</a:rPr>
                      <m:t>+3</m:t>
                    </m:r>
                    <m:acc>
                      <m:accPr>
                        <m:chr m:val="̅"/>
                        <m:ctrlPr>
                          <a:rPr lang="en-RU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RU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RU" dirty="0"/>
                  <a:t> — </a:t>
                </a:r>
                <a:r>
                  <a:rPr lang="ru-RU" dirty="0"/>
                  <a:t>доверительный интервал для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ru-RU" dirty="0"/>
                  <a:t> с уровнем </a:t>
                </a:r>
                <a:r>
                  <a:rPr lang="en-RU" dirty="0"/>
                  <a:t>0,9973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502F8F-1FDB-0C43-AD5A-3CBDB6DA43F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841" t="-5087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48462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15F6C-8FC0-494F-988B-51DC3524E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Сколько нужно данных</a:t>
            </a:r>
            <a:endParaRPr lang="en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512CD02-A2E1-6840-919F-97C96AFFD84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&gt;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9(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sty m:val="p"/>
                              </m:rPr>
                              <a:rPr lang="el-GR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Δ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RU" dirty="0"/>
                  <a:t>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acc>
                          <m:accPr>
                            <m:chr m:val="̅"/>
                            <m:ctrlPr>
                              <a:rPr lang="en-RU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RU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</m:e>
                        </m:acc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den>
                    </m:f>
                  </m:oMath>
                </a14:m>
                <a:endParaRPr lang="en-RU" dirty="0"/>
              </a:p>
              <a:p>
                <a:endParaRPr lang="en-RU" dirty="0"/>
              </a:p>
              <a:p>
                <a:endParaRPr lang="en-RU" dirty="0"/>
              </a:p>
              <a:p>
                <a:endParaRPr lang="en-RU" dirty="0"/>
              </a:p>
              <a:p>
                <a:endParaRPr lang="en-RU" dirty="0"/>
              </a:p>
              <a:p>
                <a:endParaRPr lang="en-RU" dirty="0"/>
              </a:p>
              <a:p>
                <a:endParaRPr lang="en-RU" dirty="0"/>
              </a:p>
              <a:p>
                <a:r>
                  <a:rPr lang="ru-RU" dirty="0"/>
                  <a:t>Универсальный эвристический ответ: 1000 примеров</a:t>
                </a:r>
                <a:endParaRPr lang="en-RU" dirty="0"/>
              </a:p>
              <a:p>
                <a:endParaRPr lang="en-RU" dirty="0"/>
              </a:p>
              <a:p>
                <a:pPr marL="0" indent="0">
                  <a:buNone/>
                </a:pPr>
                <a:endParaRPr lang="en-RU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512CD02-A2E1-6840-919F-97C96AFFD84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b="-1754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6FF424CC-1B14-6142-9403-E71CF400C65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66921416"/>
                  </p:ext>
                </p:extLst>
              </p:nvPr>
            </p:nvGraphicFramePr>
            <p:xfrm>
              <a:off x="1701259" y="3259614"/>
              <a:ext cx="8127999" cy="1483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709333">
                      <a:extLst>
                        <a:ext uri="{9D8B030D-6E8A-4147-A177-3AD203B41FA5}">
                          <a16:colId xmlns:a16="http://schemas.microsoft.com/office/drawing/2014/main" val="2911335606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2537615364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333436479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oMath>
                            </m:oMathPara>
                          </a14:m>
                          <a:endParaRPr lang="en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l-GR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Δ</m:t>
                                </m:r>
                              </m:oMath>
                            </m:oMathPara>
                          </a14:m>
                          <a:endParaRPr lang="en-RU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oMath>
                            </m:oMathPara>
                          </a14:m>
                          <a:endParaRPr lang="en-RU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4453066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RU" dirty="0"/>
                            <a:t>0,9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RU" dirty="0"/>
                            <a:t>0,05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RU" dirty="0"/>
                            <a:t>324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5011080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RU" dirty="0"/>
                            <a:t>0,95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RU" dirty="0"/>
                            <a:t>0,02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RU" dirty="0"/>
                            <a:t>1068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5735404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RU" dirty="0"/>
                            <a:t>0,98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RU" dirty="0"/>
                            <a:t>0,005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RU" dirty="0"/>
                            <a:t>7056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40728965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6FF424CC-1B14-6142-9403-E71CF400C65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66921416"/>
                  </p:ext>
                </p:extLst>
              </p:nvPr>
            </p:nvGraphicFramePr>
            <p:xfrm>
              <a:off x="1701259" y="3259614"/>
              <a:ext cx="8127999" cy="14833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709333">
                      <a:extLst>
                        <a:ext uri="{9D8B030D-6E8A-4147-A177-3AD203B41FA5}">
                          <a16:colId xmlns:a16="http://schemas.microsoft.com/office/drawing/2014/main" val="2911335606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2537615364"/>
                        </a:ext>
                      </a:extLst>
                    </a:gridCol>
                    <a:gridCol w="2709333">
                      <a:extLst>
                        <a:ext uri="{9D8B030D-6E8A-4147-A177-3AD203B41FA5}">
                          <a16:colId xmlns:a16="http://schemas.microsoft.com/office/drawing/2014/main" val="333436479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RU"/>
                        </a:p>
                      </a:txBody>
                      <a:tcPr>
                        <a:blipFill>
                          <a:blip r:embed="rId3"/>
                          <a:stretch>
                            <a:fillRect t="-3333" r="-200467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RU"/>
                        </a:p>
                      </a:txBody>
                      <a:tcPr>
                        <a:blipFill>
                          <a:blip r:embed="rId3"/>
                          <a:stretch>
                            <a:fillRect l="-100469" t="-3333" r="-101408" b="-316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RU"/>
                        </a:p>
                      </a:txBody>
                      <a:tcPr>
                        <a:blipFill>
                          <a:blip r:embed="rId3"/>
                          <a:stretch>
                            <a:fillRect l="-199533" t="-3333" r="-935" b="-3166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4453066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RU" dirty="0"/>
                            <a:t>0,9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RU" dirty="0"/>
                            <a:t>0,05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RU" dirty="0"/>
                            <a:t>324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5011080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RU" dirty="0"/>
                            <a:t>0,95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RU" dirty="0"/>
                            <a:t>0,02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RU" dirty="0"/>
                            <a:t>1068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5735404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RU" dirty="0"/>
                            <a:t>0,98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RU" dirty="0"/>
                            <a:t>0,005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RU" dirty="0"/>
                            <a:t>7056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40728965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639655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CE374-8210-A448-A5EE-E18EFF763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Поиск данных</a:t>
            </a:r>
            <a:endParaRPr lang="en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CA2B8-158A-6345-A27E-D7E1ED2D22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Just google</a:t>
            </a:r>
          </a:p>
          <a:p>
            <a:r>
              <a:rPr lang="ru-RU" dirty="0"/>
              <a:t>Или </a:t>
            </a:r>
            <a:r>
              <a:rPr lang="en-US" dirty="0" err="1"/>
              <a:t>datasetsearch.research.google.com</a:t>
            </a:r>
            <a:endParaRPr lang="ru-RU" dirty="0"/>
          </a:p>
          <a:p>
            <a:endParaRPr lang="en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367101-ECCA-A348-BE3F-939AA79F5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2675" y="2860149"/>
            <a:ext cx="6032772" cy="39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549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C3CBE-9EB7-6043-840A-7CCD5CBE8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U" dirty="0"/>
              <a:t>Crowd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F55F21-B5C3-794D-A85D-FF9DB7830A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RU" dirty="0">
                <a:hlinkClick r:id="rId2"/>
              </a:rPr>
              <a:t>www.mturk.com</a:t>
            </a:r>
            <a:r>
              <a:rPr lang="en-RU" dirty="0"/>
              <a:t> (Artificial artificial inteligent)</a:t>
            </a:r>
          </a:p>
          <a:p>
            <a:r>
              <a:rPr lang="en-GB" dirty="0">
                <a:hlinkClick r:id="rId3"/>
              </a:rPr>
              <a:t>http://toloka.yandex.ru</a:t>
            </a:r>
            <a:r>
              <a:rPr lang="en-GB" dirty="0"/>
              <a:t> </a:t>
            </a:r>
            <a:endParaRPr lang="en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8E1F86-437D-8C47-B6FD-0C3CB25599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2289" y="2961971"/>
            <a:ext cx="77126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405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C1E6E-9081-104C-914D-7A05414A0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Контроль за шумом в разметке</a:t>
            </a:r>
            <a:endParaRPr lang="en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A27CB-6DA5-7C4C-BE84-263BE56E59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Классификация: голосование</a:t>
            </a:r>
          </a:p>
          <a:p>
            <a:r>
              <a:rPr lang="ru-RU" dirty="0"/>
              <a:t>Рамки: медиана</a:t>
            </a:r>
          </a:p>
          <a:p>
            <a:r>
              <a:rPr lang="ru-RU" dirty="0"/>
              <a:t>Сегментация: кластеризация по </a:t>
            </a:r>
            <a:r>
              <a:rPr lang="en-US" dirty="0" err="1"/>
              <a:t>IoU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4256463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19861-9D01-BA49-A71B-701E8C926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Генераторы </a:t>
            </a:r>
            <a:r>
              <a:rPr lang="en-US" dirty="0"/>
              <a:t>GAN</a:t>
            </a:r>
            <a:endParaRPr lang="en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93069-ABB3-1743-8AC3-F252C0335D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RU" dirty="0"/>
              <a:t>+0,1%-2% </a:t>
            </a:r>
            <a:r>
              <a:rPr lang="ru-RU" dirty="0"/>
              <a:t>к точности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647264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74EEB-5F97-A44F-B998-1124728BC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Симуляция с помощью </a:t>
            </a:r>
            <a:r>
              <a:rPr lang="en-US" dirty="0"/>
              <a:t>3d-</a:t>
            </a:r>
            <a:r>
              <a:rPr lang="ru-RU" dirty="0"/>
              <a:t>рендеринга</a:t>
            </a:r>
            <a:endParaRPr lang="en-RU" dirty="0"/>
          </a:p>
        </p:txBody>
      </p:sp>
      <p:pic>
        <p:nvPicPr>
          <p:cNvPr id="4" name="Mindtech Simulator for AI synthetic data generation for NN training.mp4" descr="Mindtech Simulator for AI synthetic data generation for NN training.mp4">
            <a:hlinkClick r:id="" action="ppaction://media"/>
            <a:extLst>
              <a:ext uri="{FF2B5EF4-FFF2-40B4-BE49-F238E27FC236}">
                <a16:creationId xmlns:a16="http://schemas.microsoft.com/office/drawing/2014/main" id="{F5AAC217-8553-794A-BD31-AE80A38BAC2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957631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159</TotalTime>
  <Words>232</Words>
  <Application>Microsoft Macintosh PowerPoint</Application>
  <PresentationFormat>Widescreen</PresentationFormat>
  <Paragraphs>51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Office Theme</vt:lpstr>
      <vt:lpstr>Сбор данных</vt:lpstr>
      <vt:lpstr>Что такое доверительный интервал</vt:lpstr>
      <vt:lpstr>Доверительный интервал для достоверности распознавания</vt:lpstr>
      <vt:lpstr>Сколько нужно данных</vt:lpstr>
      <vt:lpstr>Поиск данных</vt:lpstr>
      <vt:lpstr>Crowd source</vt:lpstr>
      <vt:lpstr>Контроль за шумом в разметке</vt:lpstr>
      <vt:lpstr>Генераторы GAN</vt:lpstr>
      <vt:lpstr>Симуляция с помощью 3d-рендеринга</vt:lpstr>
      <vt:lpstr>Трюки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12</cp:revision>
  <dcterms:created xsi:type="dcterms:W3CDTF">2020-03-27T03:38:54Z</dcterms:created>
  <dcterms:modified xsi:type="dcterms:W3CDTF">2020-03-27T06:18:06Z</dcterms:modified>
</cp:coreProperties>
</file>

<file path=docProps/thumbnail.jpeg>
</file>